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RL2 Vocabulary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student will recognize or recall specific vocabulary, such as: ·theme, central idea, biased, unbiased, objective, subjective, tone, mood, diction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198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tone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951892"/>
            <a:ext cx="9905999" cy="3839309"/>
          </a:xfrm>
        </p:spPr>
        <p:txBody>
          <a:bodyPr>
            <a:noAutofit/>
          </a:bodyPr>
          <a:lstStyle/>
          <a:p>
            <a:r>
              <a:rPr lang="en-US" sz="3200" i="1" dirty="0"/>
              <a:t>Tone </a:t>
            </a:r>
            <a:r>
              <a:rPr lang="en-US" sz="3200" dirty="0"/>
              <a:t>is an attitude of a writer toward a subject or an audience. </a:t>
            </a:r>
          </a:p>
          <a:p>
            <a:r>
              <a:rPr lang="en-US" sz="3200" i="1" dirty="0"/>
              <a:t>Tone</a:t>
            </a:r>
            <a:r>
              <a:rPr lang="en-US" sz="3200" dirty="0"/>
              <a:t> is generally conveyed through the choice of words, or the viewpoint of a writer on a particular subject. </a:t>
            </a:r>
          </a:p>
          <a:p>
            <a:r>
              <a:rPr lang="en-US" sz="3200" dirty="0"/>
              <a:t> The </a:t>
            </a:r>
            <a:r>
              <a:rPr lang="en-US" sz="3200" i="1" dirty="0"/>
              <a:t>tone</a:t>
            </a:r>
            <a:r>
              <a:rPr lang="en-US" sz="3200" dirty="0"/>
              <a:t> can be formal, informal, serious, comic, sarcastic, sad, or cheerful, or it may be any other existing attitude.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10040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Mood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 In literature, </a:t>
            </a:r>
            <a:r>
              <a:rPr lang="en-US" sz="3200" i="1" dirty="0"/>
              <a:t>mood</a:t>
            </a:r>
            <a:r>
              <a:rPr lang="en-US" sz="3200" dirty="0"/>
              <a:t> is a literary element that evokes certain feelings or vibes in readers through words and descriptions. </a:t>
            </a:r>
          </a:p>
          <a:p>
            <a:r>
              <a:rPr lang="en-US" sz="3200" dirty="0"/>
              <a:t>Usually, </a:t>
            </a:r>
            <a:r>
              <a:rPr lang="en-US" sz="3200" i="1" dirty="0"/>
              <a:t>mood</a:t>
            </a:r>
            <a:r>
              <a:rPr lang="en-US" sz="3200" dirty="0"/>
              <a:t> is referred to as the atmosphere of a literary piece, as it creates an emotional setting that surrounds the readers.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79535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0" y="196111"/>
            <a:ext cx="7410596" cy="619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768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diction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the choice and use of words and phrases in speech or writing </a:t>
            </a:r>
            <a:endParaRPr lang="en-US" sz="4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85438" y="1995976"/>
            <a:ext cx="3991586" cy="399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34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theme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</a:t>
            </a:r>
            <a:r>
              <a:rPr lang="en-US" i="1" dirty="0"/>
              <a:t>theme </a:t>
            </a:r>
            <a:r>
              <a:rPr lang="en-US" dirty="0"/>
              <a:t>is a central message in a literary work. </a:t>
            </a:r>
          </a:p>
          <a:p>
            <a:r>
              <a:rPr lang="en-US" dirty="0"/>
              <a:t>A </a:t>
            </a:r>
            <a:r>
              <a:rPr lang="en-US" i="1" dirty="0"/>
              <a:t>theme</a:t>
            </a:r>
            <a:r>
              <a:rPr lang="en-US" dirty="0"/>
              <a:t> can usually be expressed as a generalization, or a general statement, about human beings or about life. </a:t>
            </a:r>
          </a:p>
          <a:p>
            <a:r>
              <a:rPr lang="en-US" dirty="0"/>
              <a:t>The </a:t>
            </a:r>
            <a:r>
              <a:rPr lang="en-US" i="1" dirty="0"/>
              <a:t>theme</a:t>
            </a:r>
            <a:r>
              <a:rPr lang="en-US" dirty="0"/>
              <a:t> of a work is not a summary of its plot. </a:t>
            </a:r>
          </a:p>
          <a:p>
            <a:r>
              <a:rPr lang="en-US" dirty="0"/>
              <a:t>The </a:t>
            </a:r>
            <a:r>
              <a:rPr lang="en-US" i="1" dirty="0"/>
              <a:t>theme </a:t>
            </a:r>
            <a:r>
              <a:rPr lang="en-US" dirty="0"/>
              <a:t>is not often stated directly in the text – the reader must figure out what the </a:t>
            </a:r>
            <a:r>
              <a:rPr lang="en-US" i="1" dirty="0"/>
              <a:t>theme</a:t>
            </a:r>
            <a:r>
              <a:rPr lang="en-US" dirty="0"/>
              <a:t> is by looking at what the work reveals about people or life.</a:t>
            </a:r>
          </a:p>
          <a:p>
            <a:r>
              <a:rPr lang="en-US" dirty="0"/>
              <a:t>One story can have multiple themes.</a:t>
            </a:r>
          </a:p>
        </p:txBody>
      </p:sp>
    </p:spTree>
    <p:extLst>
      <p:ext uri="{BB962C8B-B14F-4D97-AF65-F5344CB8AC3E}">
        <p14:creationId xmlns:p14="http://schemas.microsoft.com/office/powerpoint/2010/main" val="3032295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Central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200" i="1" dirty="0"/>
              <a:t>Central idea </a:t>
            </a:r>
            <a:r>
              <a:rPr lang="en-US" altLang="en-US" sz="3200" dirty="0"/>
              <a:t>refers to </a:t>
            </a:r>
            <a:r>
              <a:rPr lang="en-US" altLang="en-US" sz="3200" u="sng" dirty="0"/>
              <a:t>what the text is mainly about</a:t>
            </a:r>
            <a:r>
              <a:rPr lang="en-US" altLang="en-US" sz="3200" dirty="0"/>
              <a:t>.  </a:t>
            </a:r>
          </a:p>
          <a:p>
            <a:r>
              <a:rPr lang="en-US" altLang="en-US" sz="3200" i="1" dirty="0"/>
              <a:t>Central idea </a:t>
            </a:r>
            <a:r>
              <a:rPr lang="en-US" altLang="en-US" sz="3200" dirty="0"/>
              <a:t>is NOT the </a:t>
            </a:r>
            <a:r>
              <a:rPr lang="en-US" altLang="en-US" sz="3200" u="sng" dirty="0"/>
              <a:t>topic</a:t>
            </a:r>
            <a:r>
              <a:rPr lang="en-US" altLang="en-US" sz="3200" dirty="0"/>
              <a:t> of the text.</a:t>
            </a:r>
          </a:p>
          <a:p>
            <a:r>
              <a:rPr lang="en-US" altLang="en-US" sz="3200" i="1" dirty="0"/>
              <a:t>Central idea </a:t>
            </a:r>
            <a:r>
              <a:rPr lang="en-US" altLang="en-US" sz="3200" dirty="0"/>
              <a:t>can most often be stated in </a:t>
            </a:r>
            <a:r>
              <a:rPr lang="en-US" altLang="en-US" sz="3200" u="sng" dirty="0"/>
              <a:t>one sentence.</a:t>
            </a:r>
          </a:p>
          <a:p>
            <a:r>
              <a:rPr lang="en-US" sz="3200" dirty="0"/>
              <a:t>There is usually only one </a:t>
            </a:r>
            <a:r>
              <a:rPr lang="en-US" sz="3200" i="1" dirty="0"/>
              <a:t>central idea </a:t>
            </a:r>
            <a:r>
              <a:rPr lang="en-US" sz="3200" dirty="0"/>
              <a:t>in a story.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77322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biased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i="1" dirty="0">
                <a:ea typeface="ＭＳ Ｐゴシック" panose="020B0600070205080204" pitchFamily="34" charset="-128"/>
              </a:rPr>
              <a:t>Bias </a:t>
            </a:r>
            <a:r>
              <a:rPr lang="en-US" altLang="en-US" sz="3200" dirty="0">
                <a:ea typeface="ＭＳ Ｐゴシック" panose="020B0600070205080204" pitchFamily="34" charset="-128"/>
              </a:rPr>
              <a:t>is prejudice - a preconceived judgment or an opinion formed without just grounds or sufficient knowledge.</a:t>
            </a:r>
          </a:p>
          <a:p>
            <a:r>
              <a:rPr lang="en-US" altLang="en-US" sz="3200" dirty="0">
                <a:latin typeface="Calibri" panose="020F0502020204030204" pitchFamily="34" charset="0"/>
              </a:rPr>
              <a:t>To be </a:t>
            </a:r>
            <a:r>
              <a:rPr lang="en-US" altLang="en-US" sz="3200" i="1" dirty="0">
                <a:latin typeface="Calibri" panose="020F0502020204030204" pitchFamily="34" charset="0"/>
              </a:rPr>
              <a:t>biased </a:t>
            </a:r>
            <a:r>
              <a:rPr lang="en-US" altLang="en-US" sz="3200" dirty="0">
                <a:latin typeface="Calibri" panose="020F0502020204030204" pitchFamily="34" charset="0"/>
              </a:rPr>
              <a:t>is to favor one side, position, or belief – to be partial. </a:t>
            </a:r>
          </a:p>
          <a:p>
            <a:endParaRPr lang="en-US" altLang="en-US" dirty="0">
              <a:latin typeface="Calibri" panose="020F0502020204030204" pitchFamily="34" charset="0"/>
            </a:endParaRPr>
          </a:p>
          <a:p>
            <a:endParaRPr lang="en-US" altLang="en-US" b="1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954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unbiased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To be </a:t>
            </a:r>
            <a:r>
              <a:rPr lang="en-US" sz="2800" i="1" dirty="0"/>
              <a:t>unbiased is to </a:t>
            </a:r>
            <a:r>
              <a:rPr lang="en-US" sz="2800" dirty="0"/>
              <a:t>show no prejudice for or against something; to be impartial</a:t>
            </a:r>
          </a:p>
          <a:p>
            <a:r>
              <a:rPr lang="en-US" sz="2800" dirty="0"/>
              <a:t>To be </a:t>
            </a:r>
            <a:r>
              <a:rPr lang="en-US" sz="2800" i="1" dirty="0"/>
              <a:t>unbiased</a:t>
            </a:r>
            <a:r>
              <a:rPr lang="en-US" sz="2800" dirty="0"/>
              <a:t>, you have to be 100% fair - you can't have a favorite, or an  opinion that would color your judgment. </a:t>
            </a:r>
          </a:p>
          <a:p>
            <a:r>
              <a:rPr lang="en-US" sz="2800" dirty="0"/>
              <a:t>You are </a:t>
            </a:r>
            <a:r>
              <a:rPr lang="en-US" sz="2800" i="1" dirty="0"/>
              <a:t>unbiased</a:t>
            </a:r>
            <a:r>
              <a:rPr lang="en-US" sz="2800" dirty="0"/>
              <a:t> if you can assess situations with a completely open mind.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00171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Biased or unbiased?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141410" y="2009775"/>
            <a:ext cx="3196899" cy="1350488"/>
          </a:xfrm>
        </p:spPr>
        <p:txBody>
          <a:bodyPr/>
          <a:lstStyle/>
          <a:p>
            <a:r>
              <a:rPr lang="en-US" b="1" dirty="0"/>
              <a:t>Unbiased</a:t>
            </a:r>
            <a:r>
              <a:rPr lang="en-US" dirty="0"/>
              <a:t> observation – “Frank spends very little money.”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0" y="3392993"/>
            <a:ext cx="3154399" cy="2102932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/>
              <a:t>Biased</a:t>
            </a:r>
            <a:r>
              <a:rPr lang="en-US" dirty="0"/>
              <a:t> (positive) – Frank is thrifty.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767" y="3406569"/>
            <a:ext cx="3179954" cy="2089356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852442" y="2343150"/>
            <a:ext cx="3194968" cy="1017113"/>
          </a:xfrm>
        </p:spPr>
        <p:txBody>
          <a:bodyPr/>
          <a:lstStyle/>
          <a:p>
            <a:r>
              <a:rPr lang="en-US" b="1" dirty="0"/>
              <a:t>Biased</a:t>
            </a:r>
            <a:r>
              <a:rPr lang="en-US" dirty="0"/>
              <a:t> negative – Frank is a cheapskate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2900" y="3366079"/>
            <a:ext cx="3084510" cy="221557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097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objective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/>
              <a:t>If you are objective, you are not influenced by personal feelings or opinions in considering and representing facts.</a:t>
            </a:r>
          </a:p>
          <a:p>
            <a:r>
              <a:rPr lang="en-US" sz="3200" dirty="0"/>
              <a:t>An </a:t>
            </a:r>
            <a:r>
              <a:rPr lang="en-US" sz="3200" i="1" dirty="0"/>
              <a:t>objective </a:t>
            </a:r>
            <a:r>
              <a:rPr lang="en-US" sz="3200" dirty="0"/>
              <a:t>narrator just gives the facts. </a:t>
            </a:r>
          </a:p>
          <a:p>
            <a:r>
              <a:rPr lang="en-US" sz="3200" dirty="0"/>
              <a:t>An </a:t>
            </a:r>
            <a:r>
              <a:rPr lang="en-US" sz="3200" i="1" dirty="0"/>
              <a:t>objective </a:t>
            </a:r>
            <a:r>
              <a:rPr lang="en-US" sz="3200" dirty="0"/>
              <a:t>narrator never discloses anything about what the characters think or feel, remaining a detached observer.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990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Subjective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 </a:t>
            </a:r>
            <a:r>
              <a:rPr lang="en-US" sz="3600" dirty="0"/>
              <a:t>A </a:t>
            </a:r>
            <a:r>
              <a:rPr lang="en-US" sz="3600" i="1" dirty="0"/>
              <a:t>subjective</a:t>
            </a:r>
            <a:r>
              <a:rPr lang="en-US" sz="3600" dirty="0"/>
              <a:t> point of view is something based on one's opinions, perspectives, beliefs, discoveries, desires, and feelings. </a:t>
            </a:r>
          </a:p>
          <a:p>
            <a:r>
              <a:rPr lang="en-US" sz="3600" dirty="0"/>
              <a:t>A </a:t>
            </a:r>
            <a:r>
              <a:rPr lang="en-US" sz="3600" i="1" dirty="0"/>
              <a:t>subjective</a:t>
            </a:r>
            <a:r>
              <a:rPr lang="en-US" sz="3600" dirty="0"/>
              <a:t> point of view is not concerned with right or wrong, other than the person's opinion of what is right and wrong.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97832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Objective vs. Subjective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Objective = just the facts </a:t>
            </a:r>
          </a:p>
          <a:p>
            <a:r>
              <a:rPr lang="en-US" dirty="0"/>
              <a:t>“It is raining, so we will not be going to the playground.”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Subjective = feelings</a:t>
            </a:r>
          </a:p>
          <a:p>
            <a:r>
              <a:rPr lang="en-US" dirty="0"/>
              <a:t>“The rain has ruined our plans to go to the playground.” 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848476" y="3073397"/>
            <a:ext cx="3432969" cy="3239772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658332" y="3073399"/>
            <a:ext cx="3844548" cy="323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8000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77</TotalTime>
  <Words>368</Words>
  <Application>Microsoft Office PowerPoint</Application>
  <PresentationFormat>Widescreen</PresentationFormat>
  <Paragraphs>46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ＭＳ Ｐゴシック</vt:lpstr>
      <vt:lpstr>Arial</vt:lpstr>
      <vt:lpstr>Calibri</vt:lpstr>
      <vt:lpstr>Trebuchet MS</vt:lpstr>
      <vt:lpstr>Tw Cen MT</vt:lpstr>
      <vt:lpstr>Circuit</vt:lpstr>
      <vt:lpstr>RL2 Vocabulary </vt:lpstr>
      <vt:lpstr>theme</vt:lpstr>
      <vt:lpstr>Central idea</vt:lpstr>
      <vt:lpstr>biased</vt:lpstr>
      <vt:lpstr>unbiased</vt:lpstr>
      <vt:lpstr>Biased or unbiased? </vt:lpstr>
      <vt:lpstr>objective</vt:lpstr>
      <vt:lpstr>Subjective</vt:lpstr>
      <vt:lpstr>Objective vs. Subjective</vt:lpstr>
      <vt:lpstr>tone</vt:lpstr>
      <vt:lpstr>Mood</vt:lpstr>
      <vt:lpstr>PowerPoint Presentation</vt:lpstr>
      <vt:lpstr>diction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RL2 Vocabulary </dc:title>
  <dc:creator>Ingram, Carolyn M</dc:creator>
  <cp:lastModifiedBy>Ingram, Carolyn M</cp:lastModifiedBy>
  <cp:revision>6</cp:revision>
  <dcterms:created xsi:type="dcterms:W3CDTF">2018-09-06T14:55:22Z</dcterms:created>
  <dcterms:modified xsi:type="dcterms:W3CDTF">2018-09-06T16:12:28Z</dcterms:modified>
</cp:coreProperties>
</file>