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handoutMasterIdLst>
    <p:handoutMasterId r:id="rId17"/>
  </p:handoutMasterIdLst>
  <p:sldIdLst>
    <p:sldId id="294" r:id="rId2"/>
    <p:sldId id="295" r:id="rId3"/>
    <p:sldId id="256" r:id="rId4"/>
    <p:sldId id="272" r:id="rId5"/>
    <p:sldId id="266" r:id="rId6"/>
    <p:sldId id="257" r:id="rId7"/>
    <p:sldId id="275" r:id="rId8"/>
    <p:sldId id="276" r:id="rId9"/>
    <p:sldId id="258" r:id="rId10"/>
    <p:sldId id="259" r:id="rId11"/>
    <p:sldId id="290" r:id="rId12"/>
    <p:sldId id="260" r:id="rId13"/>
    <p:sldId id="271" r:id="rId14"/>
    <p:sldId id="273" r:id="rId15"/>
    <p:sldId id="29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82" d="100"/>
          <a:sy n="82" d="100"/>
        </p:scale>
        <p:origin x="14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F15CBBF-A903-460E-B891-A9A6AAFFF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6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1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9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9" y="4867275"/>
            <a:ext cx="641351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9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1" y="5788025"/>
            <a:ext cx="274639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1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6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9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69A1F-EBFA-4148-9689-5E0C7EFBB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37F58-4657-4CBB-BC21-0CD5072D3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B448B-A06D-4EF5-AF70-A39D8C858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15C5398-B3B6-4C1E-97BC-413416CA0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6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1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9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9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1" y="5791200"/>
            <a:ext cx="274639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6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1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1" y="4929189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9DF87-66FC-4A0A-96EB-21D009866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778CB-D58F-437A-9240-B234BF0BB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282BA-F36F-4207-84F0-D38427681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F45761-94BB-4EB7-BB86-F1C869699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0E3B4-88C6-4619-9F92-277696548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9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6" y="5715001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C2BAC15-3C79-4593-B566-14EE6E2EB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56576" y="5715001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9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4193F2A-B061-456D-BA39-974EA04F4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6" y="1081882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6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6" y="5715001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1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5EE00CF-37D7-4487-B4FA-352F7A773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0" r:id="rId4"/>
    <p:sldLayoutId id="2147483731" r:id="rId5"/>
    <p:sldLayoutId id="2147483738" r:id="rId6"/>
    <p:sldLayoutId id="2147483732" r:id="rId7"/>
    <p:sldLayoutId id="2147483739" r:id="rId8"/>
    <p:sldLayoutId id="2147483740" r:id="rId9"/>
    <p:sldLayoutId id="2147483733" r:id="rId10"/>
    <p:sldLayoutId id="214748373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2438400"/>
            <a:ext cx="6096000" cy="14700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200" dirty="0"/>
              <a:t>Warm up:</a:t>
            </a:r>
            <a:br>
              <a:rPr lang="en-US" sz="4200" dirty="0"/>
            </a:br>
            <a:br>
              <a:rPr lang="en-US" sz="4200" dirty="0"/>
            </a:br>
            <a:r>
              <a:rPr lang="en-US" sz="4200" dirty="0"/>
              <a:t>List as many FACTS about the room as you can. Remember just the facts!!!</a:t>
            </a:r>
          </a:p>
        </p:txBody>
      </p:sp>
      <p:pic>
        <p:nvPicPr>
          <p:cNvPr id="1029" name="Picture 5" descr="C:\Documents and Settings\e200801556\Local Settings\Temporary Internet Files\Content.IE5\674LWEQS\MC9000948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309016"/>
            <a:ext cx="2667000" cy="2548984"/>
          </a:xfrm>
          <a:prstGeom prst="rect">
            <a:avLst/>
          </a:prstGeom>
          <a:noFill/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828800" y="4495800"/>
            <a:ext cx="6096000" cy="1470025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small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CONCRETE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200" b="1" cap="small" noProof="0" dirty="0">
                <a:solidFill>
                  <a:srgbClr val="CC0000"/>
                </a:solidFill>
                <a:latin typeface="+mj-lt"/>
                <a:ea typeface="+mj-ea"/>
                <a:cs typeface="+mj-cs"/>
              </a:rPr>
              <a:t>DETAIL</a:t>
            </a:r>
            <a:endParaRPr kumimoji="0" lang="en-US" sz="4200" b="1" i="0" u="none" strike="noStrike" kern="1200" cap="small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533400"/>
            <a:ext cx="7924800" cy="2743200"/>
          </a:xfrm>
        </p:spPr>
        <p:txBody>
          <a:bodyPr>
            <a:normAutofit fontScale="77500" lnSpcReduction="20000"/>
          </a:bodyPr>
          <a:lstStyle/>
          <a:p>
            <a:pPr marL="274320" indent="-274320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5700" b="1" dirty="0">
                <a:solidFill>
                  <a:srgbClr val="00B050"/>
                </a:solidFill>
              </a:rPr>
              <a:t>CM  - Commentary-Green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300" b="1" dirty="0">
              <a:solidFill>
                <a:srgbClr val="00B05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B050"/>
                </a:solidFill>
              </a:rPr>
              <a:t>Your opinion or comment about something;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dirty="0">
                <a:solidFill>
                  <a:srgbClr val="00B050"/>
                </a:solidFill>
              </a:rPr>
              <a:t>Your personal insight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dirty="0">
                <a:solidFill>
                  <a:srgbClr val="00B050"/>
                </a:solidFill>
              </a:rPr>
              <a:t>Your analysis/your explanation of how your concrete detail supports you topic sentence/claim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dirty="0">
                <a:solidFill>
                  <a:srgbClr val="00B050"/>
                </a:solidFill>
              </a:rPr>
              <a:t>Not a concrete detail</a:t>
            </a:r>
          </a:p>
        </p:txBody>
      </p:sp>
      <p:sp>
        <p:nvSpPr>
          <p:cNvPr id="17411" name="Text Box 7"/>
          <p:cNvSpPr txBox="1">
            <a:spLocks noChangeArrowheads="1"/>
          </p:cNvSpPr>
          <p:nvPr/>
        </p:nvSpPr>
        <p:spPr bwMode="auto">
          <a:xfrm>
            <a:off x="269449" y="3276600"/>
            <a:ext cx="393107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u="sng" dirty="0">
                <a:solidFill>
                  <a:srgbClr val="009900"/>
                </a:solidFill>
              </a:rPr>
              <a:t>Use the following TRANSITIONS</a:t>
            </a:r>
          </a:p>
          <a:p>
            <a:pPr eaLnBrk="0" hangingPunct="0">
              <a:buFont typeface="Arial" charset="0"/>
              <a:buChar char="•"/>
            </a:pPr>
            <a:r>
              <a:rPr lang="en-US" sz="2000" dirty="0">
                <a:solidFill>
                  <a:srgbClr val="009900"/>
                </a:solidFill>
              </a:rPr>
              <a:t> This shows that…</a:t>
            </a:r>
          </a:p>
          <a:p>
            <a:pPr eaLnBrk="0" hangingPunct="0">
              <a:buFont typeface="Arial" charset="0"/>
              <a:buChar char="•"/>
            </a:pPr>
            <a:r>
              <a:rPr lang="en-US" sz="2000" dirty="0">
                <a:solidFill>
                  <a:srgbClr val="009900"/>
                </a:solidFill>
              </a:rPr>
              <a:t> This also shows that…</a:t>
            </a:r>
          </a:p>
          <a:p>
            <a:pPr eaLnBrk="0" hangingPunct="0">
              <a:buFont typeface="Arial" charset="0"/>
              <a:buChar char="•"/>
            </a:pPr>
            <a:r>
              <a:rPr lang="en-US" sz="2000" dirty="0">
                <a:solidFill>
                  <a:srgbClr val="009900"/>
                </a:solidFill>
              </a:rPr>
              <a:t>This is because….</a:t>
            </a:r>
          </a:p>
          <a:p>
            <a:pPr eaLnBrk="0" hangingPunct="0">
              <a:buFont typeface="Arial" charset="0"/>
              <a:buChar char="•"/>
            </a:pPr>
            <a:r>
              <a:rPr lang="en-US" sz="2000" dirty="0">
                <a:solidFill>
                  <a:srgbClr val="009900"/>
                </a:solidFill>
              </a:rPr>
              <a:t> This is important because….</a:t>
            </a: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533400" y="5029201"/>
            <a:ext cx="7391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 u="sng" dirty="0"/>
              <a:t>This is important because </a:t>
            </a:r>
            <a:r>
              <a:rPr lang="en-US" b="1" i="1" dirty="0"/>
              <a:t>the whole place reminds me of a big amusement park like Disneyland with its different “lands.” (CM)</a:t>
            </a:r>
          </a:p>
          <a:p>
            <a:endParaRPr lang="en-US" b="1" i="1" dirty="0"/>
          </a:p>
          <a:p>
            <a:r>
              <a:rPr lang="en-US" b="1" i="1" u="sng" dirty="0"/>
              <a:t>One can surmise that </a:t>
            </a:r>
            <a:r>
              <a:rPr lang="en-US" b="1" i="1" dirty="0"/>
              <a:t>if each building was constructed in isolation without any consideration of the other buildings, then the appearances would be diverse. (CM)</a:t>
            </a:r>
            <a:endParaRPr lang="en-US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03324" y="3276600"/>
            <a:ext cx="393107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u="sng" dirty="0">
                <a:solidFill>
                  <a:srgbClr val="009900"/>
                </a:solidFill>
              </a:rPr>
              <a:t>Use the following TRANSITIONS</a:t>
            </a:r>
          </a:p>
          <a:p>
            <a:pPr eaLnBrk="0" hangingPunct="0">
              <a:buFont typeface="Arial" charset="0"/>
              <a:buChar char="•"/>
            </a:pPr>
            <a:r>
              <a:rPr lang="en-US" sz="2000" dirty="0">
                <a:solidFill>
                  <a:srgbClr val="009900"/>
                </a:solidFill>
              </a:rPr>
              <a:t> One can assume…</a:t>
            </a:r>
          </a:p>
          <a:p>
            <a:pPr eaLnBrk="0" hangingPunct="0">
              <a:buFont typeface="Arial" charset="0"/>
              <a:buChar char="•"/>
            </a:pPr>
            <a:r>
              <a:rPr lang="en-US" sz="2000" dirty="0">
                <a:solidFill>
                  <a:srgbClr val="009900"/>
                </a:solidFill>
              </a:rPr>
              <a:t> It/one can postulate…</a:t>
            </a:r>
          </a:p>
          <a:p>
            <a:pPr eaLnBrk="0" hangingPunct="0">
              <a:buFont typeface="Arial" charset="0"/>
              <a:buChar char="•"/>
            </a:pPr>
            <a:r>
              <a:rPr lang="en-US" sz="2000" dirty="0">
                <a:solidFill>
                  <a:srgbClr val="009900"/>
                </a:solidFill>
              </a:rPr>
              <a:t>It/one can propose….</a:t>
            </a:r>
          </a:p>
          <a:p>
            <a:pPr eaLnBrk="0" hangingPunct="0">
              <a:buFont typeface="Arial" charset="0"/>
              <a:buChar char="•"/>
            </a:pPr>
            <a:r>
              <a:rPr lang="en-US" sz="2000" dirty="0">
                <a:solidFill>
                  <a:srgbClr val="009900"/>
                </a:solidFill>
              </a:rPr>
              <a:t> This suggests….</a:t>
            </a:r>
          </a:p>
          <a:p>
            <a:pPr eaLnBrk="0" hangingPunct="0">
              <a:buFont typeface="Arial" charset="0"/>
              <a:buChar char="•"/>
            </a:pPr>
            <a:r>
              <a:rPr lang="en-US" sz="2000" dirty="0">
                <a:solidFill>
                  <a:srgbClr val="009900"/>
                </a:solidFill>
              </a:rPr>
              <a:t> One can surmise…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676400"/>
            <a:ext cx="7924800" cy="4343400"/>
          </a:xfrm>
        </p:spPr>
        <p:txBody>
          <a:bodyPr>
            <a:normAutofit lnSpcReduction="10000"/>
          </a:bodyPr>
          <a:lstStyle/>
          <a:p>
            <a:pPr marL="514350" indent="-51435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>
                <a:solidFill>
                  <a:schemeClr val="folHlink"/>
                </a:solidFill>
              </a:rPr>
              <a:t>1. Students start school in August.</a:t>
            </a:r>
          </a:p>
          <a:p>
            <a:pPr marL="514350" indent="-51435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endParaRPr lang="en-US" sz="2800" dirty="0">
              <a:solidFill>
                <a:schemeClr val="folHlink"/>
              </a:solidFill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>
                <a:solidFill>
                  <a:schemeClr val="folHlink"/>
                </a:solidFill>
              </a:rPr>
              <a:t>2. That movie was a total waste of money and time.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dirty="0">
              <a:solidFill>
                <a:schemeClr val="folHlink"/>
              </a:solidFill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>
                <a:solidFill>
                  <a:schemeClr val="folHlink"/>
                </a:solidFill>
              </a:rPr>
              <a:t>3. Mrs. Smith is the principal.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dirty="0">
              <a:solidFill>
                <a:schemeClr val="folHlink"/>
              </a:solidFill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>
                <a:solidFill>
                  <a:schemeClr val="folHlink"/>
                </a:solidFill>
              </a:rPr>
              <a:t>4. Mrs. Ingram teaches Language Arts.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dirty="0">
              <a:solidFill>
                <a:schemeClr val="folHlink"/>
              </a:solidFill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>
                <a:solidFill>
                  <a:schemeClr val="folHlink"/>
                </a:solidFill>
              </a:rPr>
              <a:t>5. Sometimes, writing is difficult.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01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800" b="1" dirty="0">
                <a:solidFill>
                  <a:srgbClr val="0070C0"/>
                </a:solidFill>
              </a:rPr>
              <a:t>Practice time!!</a:t>
            </a:r>
            <a:br>
              <a:rPr lang="en-US" sz="3800" b="1" dirty="0">
                <a:solidFill>
                  <a:srgbClr val="0070C0"/>
                </a:solidFill>
              </a:rPr>
            </a:br>
            <a:r>
              <a:rPr lang="en-US" sz="3800" b="1" dirty="0">
                <a:solidFill>
                  <a:srgbClr val="0070C0"/>
                </a:solidFill>
              </a:rPr>
              <a:t>CD OR CM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457200"/>
            <a:ext cx="7924800" cy="31242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 dirty="0">
                <a:solidFill>
                  <a:srgbClr val="0070C0"/>
                </a:solidFill>
              </a:rPr>
              <a:t>CS – Concluding Sentence-Blue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70C0"/>
                </a:solidFill>
              </a:rPr>
              <a:t>The last sentence in a body paragraph. It is all commentary, </a:t>
            </a:r>
            <a:r>
              <a:rPr lang="en-US" u="sng" dirty="0">
                <a:solidFill>
                  <a:srgbClr val="0070C0"/>
                </a:solidFill>
              </a:rPr>
              <a:t>does not repeat </a:t>
            </a:r>
            <a:r>
              <a:rPr lang="en-US" dirty="0">
                <a:solidFill>
                  <a:srgbClr val="0070C0"/>
                </a:solidFill>
              </a:rPr>
              <a:t>key words, and gives a finished feeling to the paragraph. 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990600" y="5410201"/>
            <a:ext cx="7086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 u="sng" dirty="0"/>
              <a:t>As a result</a:t>
            </a:r>
            <a:r>
              <a:rPr lang="en-US" b="1" i="1" dirty="0"/>
              <a:t>, Las Vegas is such a strange city, it is hard to believe it actually exists unless you actually go there and experience it for yourself. (CS)</a:t>
            </a:r>
            <a:endParaRPr lang="en-US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057400" y="3200400"/>
            <a:ext cx="4724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rgbClr val="0070C0"/>
                </a:solidFill>
                <a:latin typeface="+mn-lt"/>
              </a:rPr>
              <a:t>Suggested </a:t>
            </a:r>
            <a:r>
              <a:rPr lang="en-US" sz="2000" u="sng" dirty="0">
                <a:solidFill>
                  <a:srgbClr val="0070C0"/>
                </a:solidFill>
                <a:latin typeface="+mn-lt"/>
              </a:rPr>
              <a:t>TRANSITIONS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70C0"/>
                </a:solidFill>
                <a:latin typeface="+mn-lt"/>
              </a:rPr>
              <a:t> As a result…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70C0"/>
                </a:solidFill>
                <a:latin typeface="+mn-lt"/>
              </a:rPr>
              <a:t> As a result of….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70C0"/>
                </a:solidFill>
                <a:latin typeface="+mn-lt"/>
              </a:rPr>
              <a:t> Clearly….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70C0"/>
                </a:solidFill>
                <a:latin typeface="+mn-lt"/>
              </a:rPr>
              <a:t> Ultimately…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70C0"/>
                </a:solidFill>
                <a:latin typeface="+mn-lt"/>
              </a:rPr>
              <a:t> As one can see….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70C0"/>
                </a:solidFill>
                <a:latin typeface="+mn-lt"/>
              </a:rPr>
              <a:t> Thus…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685800" y="533401"/>
            <a:ext cx="7239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r>
              <a:rPr lang="en-US" sz="3200" dirty="0">
                <a:solidFill>
                  <a:srgbClr val="7030A0"/>
                </a:solidFill>
                <a:latin typeface="Comic Sans MS" pitchFamily="66" charset="0"/>
              </a:rPr>
              <a:t>Ratio for your writing:</a:t>
            </a:r>
          </a:p>
          <a:p>
            <a:endParaRPr lang="en-US" sz="3200" dirty="0">
              <a:latin typeface="Comic Sans MS" pitchFamily="66" charset="0"/>
            </a:endParaRPr>
          </a:p>
          <a:p>
            <a:endParaRPr lang="en-US" sz="3200" dirty="0">
              <a:latin typeface="Comic Sans MS" pitchFamily="66" charset="0"/>
            </a:endParaRPr>
          </a:p>
          <a:p>
            <a:r>
              <a:rPr lang="en-US" sz="3200" dirty="0">
                <a:solidFill>
                  <a:srgbClr val="CC0000"/>
                </a:solidFill>
                <a:latin typeface="Comic Sans MS" pitchFamily="66" charset="0"/>
              </a:rPr>
              <a:t>1 part concrete detail (CD)</a:t>
            </a:r>
            <a:r>
              <a:rPr lang="en-US" sz="3200" dirty="0">
                <a:latin typeface="Comic Sans MS" pitchFamily="66" charset="0"/>
              </a:rPr>
              <a:t> and</a:t>
            </a:r>
          </a:p>
          <a:p>
            <a:r>
              <a:rPr lang="en-US" sz="3200" dirty="0">
                <a:solidFill>
                  <a:srgbClr val="009900"/>
                </a:solidFill>
                <a:latin typeface="Comic Sans MS" pitchFamily="66" charset="0"/>
              </a:rPr>
              <a:t>2 parts commentary (CM)</a:t>
            </a:r>
          </a:p>
          <a:p>
            <a:pPr algn="ctr"/>
            <a:r>
              <a:rPr lang="en-US" sz="3200" dirty="0">
                <a:solidFill>
                  <a:srgbClr val="CC0000"/>
                </a:solidFill>
                <a:latin typeface="Comic Sans MS" pitchFamily="66" charset="0"/>
              </a:rPr>
              <a:t>CD</a:t>
            </a:r>
            <a:r>
              <a:rPr lang="en-US" sz="3200" dirty="0">
                <a:latin typeface="Comic Sans MS" pitchFamily="66" charset="0"/>
              </a:rPr>
              <a:t> : </a:t>
            </a:r>
            <a:r>
              <a:rPr lang="en-US" sz="3200" dirty="0">
                <a:solidFill>
                  <a:srgbClr val="009900"/>
                </a:solidFill>
                <a:latin typeface="Comic Sans MS" pitchFamily="66" charset="0"/>
              </a:rPr>
              <a:t>CM</a:t>
            </a:r>
          </a:p>
          <a:p>
            <a:pPr algn="ctr"/>
            <a:r>
              <a:rPr lang="en-US" sz="3200" dirty="0">
                <a:solidFill>
                  <a:srgbClr val="CC0000"/>
                </a:solidFill>
                <a:latin typeface="Comic Sans MS" pitchFamily="66" charset="0"/>
              </a:rPr>
              <a:t>1</a:t>
            </a:r>
            <a:r>
              <a:rPr lang="en-US" sz="3200" dirty="0">
                <a:latin typeface="Comic Sans MS" pitchFamily="66" charset="0"/>
              </a:rPr>
              <a:t> : </a:t>
            </a:r>
            <a:r>
              <a:rPr lang="en-US" sz="3200" dirty="0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  <a:p>
            <a:pPr algn="ctr"/>
            <a:endParaRPr lang="en-US" sz="3200" dirty="0">
              <a:solidFill>
                <a:srgbClr val="009900"/>
              </a:solidFill>
              <a:latin typeface="Comic Sans MS" pitchFamily="66" charset="0"/>
            </a:endParaRPr>
          </a:p>
          <a:p>
            <a:r>
              <a:rPr lang="en-US" sz="3200" dirty="0">
                <a:solidFill>
                  <a:srgbClr val="7030A0"/>
                </a:solidFill>
                <a:latin typeface="Comic Sans MS" pitchFamily="66" charset="0"/>
              </a:rPr>
              <a:t>For every </a:t>
            </a:r>
            <a:r>
              <a:rPr lang="en-US" sz="3200" dirty="0">
                <a:solidFill>
                  <a:srgbClr val="CC0000"/>
                </a:solidFill>
                <a:latin typeface="Comic Sans MS" pitchFamily="66" charset="0"/>
              </a:rPr>
              <a:t>concrete detail (CD)</a:t>
            </a:r>
            <a:r>
              <a:rPr lang="en-US" sz="3200" dirty="0">
                <a:latin typeface="Comic Sans MS" pitchFamily="66" charset="0"/>
              </a:rPr>
              <a:t>, </a:t>
            </a:r>
            <a:r>
              <a:rPr lang="en-US" sz="3200" dirty="0">
                <a:solidFill>
                  <a:srgbClr val="7030A0"/>
                </a:solidFill>
                <a:latin typeface="Comic Sans MS" pitchFamily="66" charset="0"/>
              </a:rPr>
              <a:t>you should have </a:t>
            </a:r>
            <a:r>
              <a:rPr lang="en-US" sz="3200" dirty="0">
                <a:solidFill>
                  <a:srgbClr val="009900"/>
                </a:solidFill>
                <a:latin typeface="Comic Sans MS" pitchFamily="66" charset="0"/>
              </a:rPr>
              <a:t>2 commentary (CM) statements. </a:t>
            </a:r>
          </a:p>
          <a:p>
            <a:endParaRPr lang="en-US" sz="3200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152400" y="457201"/>
            <a:ext cx="868680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omic Sans MS" pitchFamily="66" charset="0"/>
            </a:endParaRPr>
          </a:p>
          <a:p>
            <a:pPr algn="ctr"/>
            <a:r>
              <a:rPr lang="en-US" sz="2400" b="1" dirty="0">
                <a:solidFill>
                  <a:srgbClr val="7030A0"/>
                </a:solidFill>
                <a:latin typeface="Comic Sans MS" pitchFamily="66" charset="0"/>
              </a:rPr>
              <a:t>EXAMPLE:</a:t>
            </a:r>
          </a:p>
          <a:p>
            <a:endParaRPr lang="en-U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Sentence 1: 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(TS) </a:t>
            </a:r>
            <a:r>
              <a:rPr lang="en-US" i="1" dirty="0">
                <a:solidFill>
                  <a:srgbClr val="0070C0"/>
                </a:solidFill>
                <a:latin typeface="Comic Sans MS" pitchFamily="66" charset="0"/>
              </a:rPr>
              <a:t>Reputation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 is the worst Taylor Swift album. (topic and opinion)  </a:t>
            </a: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Sentence 2: </a:t>
            </a:r>
            <a:r>
              <a:rPr lang="en-US" dirty="0">
                <a:solidFill>
                  <a:srgbClr val="CC0000"/>
                </a:solidFill>
                <a:latin typeface="Comic Sans MS" pitchFamily="66" charset="0"/>
              </a:rPr>
              <a:t>(CD) (Facts) For instance, According to forbes.com “</a:t>
            </a:r>
            <a:r>
              <a:rPr lang="en-US" i="1" dirty="0">
                <a:solidFill>
                  <a:srgbClr val="CC0000"/>
                </a:solidFill>
                <a:latin typeface="Comic Sans MS" pitchFamily="66" charset="0"/>
              </a:rPr>
              <a:t>Reputation</a:t>
            </a:r>
            <a:r>
              <a:rPr lang="en-US" dirty="0">
                <a:solidFill>
                  <a:srgbClr val="CC0000"/>
                </a:solidFill>
                <a:latin typeface="Comic Sans MS" pitchFamily="66" charset="0"/>
              </a:rPr>
              <a:t> sold 1.2 million units in its first week of release, but took an additional 17 weeks to hit the 2 million milestone. That's longer than Swift's past three albums combined.”</a:t>
            </a:r>
            <a:endParaRPr lang="en-US" dirty="0">
              <a:solidFill>
                <a:srgbClr val="CC0000"/>
              </a:solidFill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Sentence 3: </a:t>
            </a:r>
            <a:r>
              <a:rPr lang="en-US" dirty="0">
                <a:solidFill>
                  <a:srgbClr val="009900"/>
                </a:solidFill>
                <a:latin typeface="Comic Sans MS" pitchFamily="66" charset="0"/>
              </a:rPr>
              <a:t>(CM) (opinion)This is shows that people did not buy </a:t>
            </a:r>
            <a:r>
              <a:rPr lang="en-US" i="1" dirty="0">
                <a:solidFill>
                  <a:srgbClr val="009900"/>
                </a:solidFill>
                <a:latin typeface="Comic Sans MS" pitchFamily="66" charset="0"/>
              </a:rPr>
              <a:t>Reputation</a:t>
            </a:r>
            <a:r>
              <a:rPr lang="en-US" dirty="0">
                <a:solidFill>
                  <a:srgbClr val="009900"/>
                </a:solidFill>
                <a:latin typeface="Comic Sans MS" pitchFamily="66" charset="0"/>
              </a:rPr>
              <a:t> as quickly as Swift’s previous albums. </a:t>
            </a: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Sentence 4: </a:t>
            </a:r>
            <a:r>
              <a:rPr lang="en-US" dirty="0">
                <a:solidFill>
                  <a:srgbClr val="009900"/>
                </a:solidFill>
                <a:latin typeface="Comic Sans MS" pitchFamily="66" charset="0"/>
              </a:rPr>
              <a:t>(CM) (opinion) One can assume that people do not like the music on this album as much as they have liked Swift’s prior music. </a:t>
            </a: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Sentence 5: 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(CM)(sums up paragraph)  Clearly, Taylor Swift’s popularity as a pop artist is declining.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152400" y="457201"/>
            <a:ext cx="86868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omic Sans MS" pitchFamily="66" charset="0"/>
            </a:endParaRPr>
          </a:p>
          <a:p>
            <a:pPr algn="ctr"/>
            <a:r>
              <a:rPr lang="en-US" sz="2400" b="1" dirty="0">
                <a:solidFill>
                  <a:srgbClr val="7030A0"/>
                </a:solidFill>
                <a:latin typeface="Comic Sans MS" pitchFamily="66" charset="0"/>
              </a:rPr>
              <a:t>PRACTICE:</a:t>
            </a:r>
          </a:p>
          <a:p>
            <a:endParaRPr lang="en-U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r>
              <a:rPr lang="en-US" sz="2400" dirty="0">
                <a:latin typeface="Comic Sans MS" pitchFamily="66" charset="0"/>
              </a:rPr>
              <a:t>Sentence 1: </a:t>
            </a:r>
            <a:r>
              <a:rPr lang="en-US" sz="2400" dirty="0">
                <a:solidFill>
                  <a:srgbClr val="0070C0"/>
                </a:solidFill>
                <a:latin typeface="Comic Sans MS" pitchFamily="66" charset="0"/>
              </a:rPr>
              <a:t>(TS) _______ is the best/ worst _________. (topic and opinion)  </a:t>
            </a:r>
          </a:p>
          <a:p>
            <a:endParaRPr lang="en-US" sz="2400" dirty="0">
              <a:latin typeface="Comic Sans MS" pitchFamily="66" charset="0"/>
            </a:endParaRPr>
          </a:p>
          <a:p>
            <a:r>
              <a:rPr lang="en-US" sz="2400" dirty="0">
                <a:latin typeface="Comic Sans MS" pitchFamily="66" charset="0"/>
              </a:rPr>
              <a:t>Sentence 2: </a:t>
            </a:r>
            <a:r>
              <a:rPr lang="en-US" sz="2400" dirty="0">
                <a:solidFill>
                  <a:srgbClr val="CC0000"/>
                </a:solidFill>
                <a:latin typeface="Comic Sans MS" pitchFamily="66" charset="0"/>
              </a:rPr>
              <a:t>(CD) (Facts) For example,</a:t>
            </a:r>
          </a:p>
          <a:p>
            <a:endParaRPr lang="en-US" sz="2400" dirty="0">
              <a:latin typeface="Comic Sans MS" pitchFamily="66" charset="0"/>
            </a:endParaRPr>
          </a:p>
          <a:p>
            <a:r>
              <a:rPr lang="en-US" sz="2400" dirty="0">
                <a:latin typeface="Comic Sans MS" pitchFamily="66" charset="0"/>
              </a:rPr>
              <a:t>Sentence 3: </a:t>
            </a:r>
            <a:r>
              <a:rPr lang="en-US" sz="2400" dirty="0">
                <a:solidFill>
                  <a:srgbClr val="009900"/>
                </a:solidFill>
                <a:latin typeface="Comic Sans MS" pitchFamily="66" charset="0"/>
              </a:rPr>
              <a:t>(CM) (opinion)This is important because, </a:t>
            </a:r>
          </a:p>
          <a:p>
            <a:endParaRPr lang="en-US" sz="2400" dirty="0">
              <a:latin typeface="Comic Sans MS" pitchFamily="66" charset="0"/>
            </a:endParaRPr>
          </a:p>
          <a:p>
            <a:r>
              <a:rPr lang="en-US" sz="2400" dirty="0">
                <a:latin typeface="Comic Sans MS" pitchFamily="66" charset="0"/>
              </a:rPr>
              <a:t>Sentence 4: </a:t>
            </a:r>
            <a:r>
              <a:rPr lang="en-US" sz="2400" dirty="0">
                <a:solidFill>
                  <a:srgbClr val="009900"/>
                </a:solidFill>
                <a:latin typeface="Comic Sans MS" pitchFamily="66" charset="0"/>
              </a:rPr>
              <a:t>(CM) (opinion) This shows that, </a:t>
            </a:r>
          </a:p>
          <a:p>
            <a:endParaRPr lang="en-US" sz="2400" dirty="0">
              <a:latin typeface="Comic Sans MS" pitchFamily="66" charset="0"/>
            </a:endParaRPr>
          </a:p>
          <a:p>
            <a:r>
              <a:rPr lang="en-US" sz="2400" dirty="0">
                <a:latin typeface="Comic Sans MS" pitchFamily="66" charset="0"/>
              </a:rPr>
              <a:t>Sentence 5: </a:t>
            </a:r>
            <a:r>
              <a:rPr lang="en-US" sz="2400" dirty="0">
                <a:solidFill>
                  <a:srgbClr val="0070C0"/>
                </a:solidFill>
                <a:latin typeface="Comic Sans MS" pitchFamily="66" charset="0"/>
              </a:rPr>
              <a:t>(CS)(sums up paragraph)  Clearly,  </a:t>
            </a:r>
          </a:p>
        </p:txBody>
      </p:sp>
    </p:spTree>
    <p:extLst>
      <p:ext uri="{BB962C8B-B14F-4D97-AF65-F5344CB8AC3E}">
        <p14:creationId xmlns:p14="http://schemas.microsoft.com/office/powerpoint/2010/main" val="2724951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2438400"/>
            <a:ext cx="6096000" cy="14700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200" dirty="0"/>
              <a:t>Warm up:</a:t>
            </a:r>
            <a:br>
              <a:rPr lang="en-US" sz="4200" dirty="0"/>
            </a:br>
            <a:br>
              <a:rPr lang="en-US" sz="4200" dirty="0"/>
            </a:br>
            <a:r>
              <a:rPr lang="en-US" sz="4200" dirty="0"/>
              <a:t>now list at least one comment about each of the facts listed…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057400" y="4343400"/>
            <a:ext cx="6096000" cy="1470025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small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COMMENTARY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1524001"/>
            <a:ext cx="6096000" cy="3200399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200" dirty="0"/>
              <a:t>Using the CD/CM </a:t>
            </a:r>
            <a:br>
              <a:rPr lang="en-US" sz="4200" dirty="0"/>
            </a:br>
            <a:r>
              <a:rPr lang="en-US" sz="4200" dirty="0"/>
              <a:t>Writing Method to answer constructed response questions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3886200"/>
            <a:ext cx="8001000" cy="1371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2133600"/>
            <a:ext cx="7924800" cy="1295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44" name="Rectangle 1"/>
          <p:cNvSpPr>
            <a:spLocks noChangeArrowheads="1"/>
          </p:cNvSpPr>
          <p:nvPr/>
        </p:nvSpPr>
        <p:spPr bwMode="auto">
          <a:xfrm>
            <a:off x="533400" y="609601"/>
            <a:ext cx="81534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 dirty="0">
                <a:latin typeface="Comic Sans MS" pitchFamily="66" charset="0"/>
              </a:rPr>
              <a:t>One-Paragraph</a:t>
            </a:r>
            <a:endParaRPr lang="en-US" sz="3600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r>
              <a:rPr lang="en-US" sz="2800" dirty="0">
                <a:latin typeface="Comic Sans MS" pitchFamily="66" charset="0"/>
              </a:rPr>
              <a:t>1.Topic sentence       (TS)</a:t>
            </a:r>
          </a:p>
          <a:p>
            <a:r>
              <a:rPr lang="en-US" sz="2800" dirty="0">
                <a:latin typeface="Comic Sans MS" pitchFamily="66" charset="0"/>
              </a:rPr>
              <a:t>2.Concrete Detail      (CD)</a:t>
            </a:r>
          </a:p>
          <a:p>
            <a:r>
              <a:rPr lang="en-US" sz="2800" dirty="0">
                <a:latin typeface="Comic Sans MS" pitchFamily="66" charset="0"/>
              </a:rPr>
              <a:t>3.Commentary           (CM)</a:t>
            </a:r>
          </a:p>
          <a:p>
            <a:r>
              <a:rPr lang="en-US" sz="2800" dirty="0">
                <a:latin typeface="Comic Sans MS" pitchFamily="66" charset="0"/>
              </a:rPr>
              <a:t>4.Commentary           (CM)</a:t>
            </a:r>
          </a:p>
          <a:p>
            <a:endParaRPr lang="en-US" sz="2800" dirty="0">
              <a:latin typeface="Comic Sans MS" pitchFamily="66" charset="0"/>
            </a:endParaRPr>
          </a:p>
          <a:p>
            <a:r>
              <a:rPr lang="en-US" sz="2800" dirty="0">
                <a:latin typeface="Comic Sans MS" pitchFamily="66" charset="0"/>
              </a:rPr>
              <a:t>5.Concrete Detail      (CD)</a:t>
            </a:r>
          </a:p>
          <a:p>
            <a:r>
              <a:rPr lang="en-US" sz="2800" dirty="0">
                <a:latin typeface="Comic Sans MS" pitchFamily="66" charset="0"/>
              </a:rPr>
              <a:t>6.Commentary           (CM)</a:t>
            </a:r>
          </a:p>
          <a:p>
            <a:r>
              <a:rPr lang="en-US" sz="2800" dirty="0">
                <a:latin typeface="Comic Sans MS" pitchFamily="66" charset="0"/>
              </a:rPr>
              <a:t>7.Commentary           (CM)</a:t>
            </a:r>
          </a:p>
          <a:p>
            <a:endParaRPr lang="en-US" sz="2800" dirty="0">
              <a:latin typeface="Comic Sans MS" pitchFamily="66" charset="0"/>
            </a:endParaRPr>
          </a:p>
          <a:p>
            <a:r>
              <a:rPr lang="en-US" sz="2800" dirty="0">
                <a:latin typeface="Comic Sans MS" pitchFamily="66" charset="0"/>
              </a:rPr>
              <a:t>8.Concluding Sentence  (CS)</a:t>
            </a:r>
          </a:p>
        </p:txBody>
      </p:sp>
      <p:sp>
        <p:nvSpPr>
          <p:cNvPr id="6" name="Rectangle 5"/>
          <p:cNvSpPr/>
          <p:nvPr/>
        </p:nvSpPr>
        <p:spPr>
          <a:xfrm>
            <a:off x="6019800" y="2667000"/>
            <a:ext cx="1828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chemeClr val="tx1"/>
                </a:solidFill>
                <a:latin typeface="Comic Sans MS" pitchFamily="66" charset="0"/>
              </a:rPr>
              <a:t>CHUNK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4343400"/>
            <a:ext cx="1828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chemeClr val="tx1"/>
                </a:solidFill>
                <a:latin typeface="Comic Sans MS" pitchFamily="66" charset="0"/>
              </a:rPr>
              <a:t>CHUNK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1 </a:t>
            </a:r>
            <a:r>
              <a:rPr lang="en-US" sz="3600" b="1" u="sng" dirty="0">
                <a:solidFill>
                  <a:srgbClr val="7030A0"/>
                </a:solidFill>
              </a:rPr>
              <a:t>Chunk</a:t>
            </a:r>
            <a:r>
              <a:rPr lang="en-US" b="1" dirty="0">
                <a:solidFill>
                  <a:schemeClr val="tx1"/>
                </a:solidFill>
              </a:rPr>
              <a:t> Paragraph Format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4600" y="1828800"/>
            <a:ext cx="5715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 dirty="0">
                <a:solidFill>
                  <a:srgbClr val="0070C0"/>
                </a:solidFill>
              </a:rPr>
              <a:t>Topic Sentence (Focus + CM)</a:t>
            </a:r>
          </a:p>
          <a:p>
            <a:pPr>
              <a:buFont typeface="Wingdings" pitchFamily="2" charset="2"/>
              <a:buNone/>
            </a:pPr>
            <a:r>
              <a:rPr lang="en-US" sz="2800" b="1" dirty="0">
                <a:solidFill>
                  <a:srgbClr val="CC0000"/>
                </a:solidFill>
              </a:rPr>
              <a:t>Concrete Detail (Fact)</a:t>
            </a:r>
          </a:p>
          <a:p>
            <a:pPr>
              <a:buFont typeface="Wingdings" pitchFamily="2" charset="2"/>
              <a:buNone/>
            </a:pPr>
            <a:r>
              <a:rPr lang="en-US" sz="2800" b="1" dirty="0">
                <a:solidFill>
                  <a:srgbClr val="009900"/>
                </a:solidFill>
              </a:rPr>
              <a:t>Commentary (Opinion)</a:t>
            </a:r>
          </a:p>
          <a:p>
            <a:pPr>
              <a:buFont typeface="Wingdings" pitchFamily="2" charset="2"/>
              <a:buNone/>
            </a:pPr>
            <a:r>
              <a:rPr lang="en-US" sz="2800" b="1" dirty="0">
                <a:solidFill>
                  <a:srgbClr val="009900"/>
                </a:solidFill>
              </a:rPr>
              <a:t>Commentary (Opinion)</a:t>
            </a:r>
          </a:p>
          <a:p>
            <a:pPr>
              <a:buNone/>
            </a:pPr>
            <a:r>
              <a:rPr lang="en-US" sz="2800" b="1" dirty="0">
                <a:solidFill>
                  <a:srgbClr val="CC0000"/>
                </a:solidFill>
              </a:rPr>
              <a:t>Concrete Detail (Fact)</a:t>
            </a:r>
          </a:p>
          <a:p>
            <a:pPr>
              <a:buNone/>
            </a:pPr>
            <a:r>
              <a:rPr lang="en-US" sz="2800" b="1" dirty="0">
                <a:solidFill>
                  <a:srgbClr val="009900"/>
                </a:solidFill>
              </a:rPr>
              <a:t>Commentary (Opinion)</a:t>
            </a:r>
          </a:p>
          <a:p>
            <a:pPr>
              <a:buNone/>
            </a:pPr>
            <a:r>
              <a:rPr lang="en-US" sz="2800" b="1" dirty="0">
                <a:solidFill>
                  <a:srgbClr val="009900"/>
                </a:solidFill>
              </a:rPr>
              <a:t>Commentary (Opinion)</a:t>
            </a:r>
            <a:endParaRPr lang="en-US" sz="2800" b="1" dirty="0">
              <a:solidFill>
                <a:srgbClr val="0099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800" b="1" dirty="0">
                <a:solidFill>
                  <a:srgbClr val="0070C0"/>
                </a:solidFill>
              </a:rPr>
              <a:t>Concluding Sentence (CM)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066800" y="1676400"/>
            <a:ext cx="1066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600" dirty="0">
                <a:solidFill>
                  <a:srgbClr val="0070C0"/>
                </a:solidFill>
              </a:rPr>
              <a:t>TS</a:t>
            </a:r>
          </a:p>
          <a:p>
            <a:pPr eaLnBrk="0" hangingPunct="0"/>
            <a:r>
              <a:rPr lang="en-US" sz="3600" dirty="0">
                <a:solidFill>
                  <a:srgbClr val="CC0000"/>
                </a:solidFill>
              </a:rPr>
              <a:t>CD</a:t>
            </a:r>
          </a:p>
          <a:p>
            <a:pPr eaLnBrk="0" hangingPunct="0"/>
            <a:r>
              <a:rPr lang="en-US" sz="3600" dirty="0">
                <a:solidFill>
                  <a:srgbClr val="009900"/>
                </a:solidFill>
              </a:rPr>
              <a:t>CM</a:t>
            </a:r>
          </a:p>
          <a:p>
            <a:pPr eaLnBrk="0" hangingPunct="0"/>
            <a:r>
              <a:rPr lang="en-US" sz="3600" dirty="0">
                <a:solidFill>
                  <a:srgbClr val="009900"/>
                </a:solidFill>
              </a:rPr>
              <a:t>CM</a:t>
            </a:r>
          </a:p>
          <a:p>
            <a:pPr eaLnBrk="0" hangingPunct="0"/>
            <a:r>
              <a:rPr lang="en-US" sz="3600" dirty="0">
                <a:solidFill>
                  <a:srgbClr val="CC0000"/>
                </a:solidFill>
              </a:rPr>
              <a:t>CD</a:t>
            </a:r>
          </a:p>
          <a:p>
            <a:pPr eaLnBrk="0" hangingPunct="0"/>
            <a:r>
              <a:rPr lang="en-US" sz="3600" dirty="0">
                <a:solidFill>
                  <a:srgbClr val="009900"/>
                </a:solidFill>
              </a:rPr>
              <a:t>CM</a:t>
            </a:r>
          </a:p>
          <a:p>
            <a:pPr eaLnBrk="0" hangingPunct="0"/>
            <a:r>
              <a:rPr lang="en-US" sz="3600" dirty="0">
                <a:solidFill>
                  <a:srgbClr val="009900"/>
                </a:solidFill>
              </a:rPr>
              <a:t>CM</a:t>
            </a:r>
            <a:endParaRPr lang="en-US" sz="3600" dirty="0">
              <a:solidFill>
                <a:srgbClr val="009900"/>
              </a:solidFill>
            </a:endParaRPr>
          </a:p>
          <a:p>
            <a:pPr eaLnBrk="0" hangingPunct="0"/>
            <a:r>
              <a:rPr lang="en-US" sz="3600" dirty="0">
                <a:solidFill>
                  <a:srgbClr val="0070C0"/>
                </a:solidFill>
              </a:rPr>
              <a:t>CS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066800"/>
            <a:ext cx="66294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  <a:t>TS - Topic Sentence-Blue</a:t>
            </a:r>
            <a:br>
              <a:rPr lang="en-US" sz="38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en-US" sz="3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0600" y="1752600"/>
            <a:ext cx="7043739" cy="3987801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The first sentence in a body paragraph. This must have a 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subject or FOCUS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and 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opinion (commentary)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for the paragraph. It does the same thing for a body paragraph that the thesis does for the whole essay. This is your 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claim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that your concrete details and commentary will prove. 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381000" y="4572001"/>
            <a:ext cx="8305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i="1" dirty="0">
                <a:latin typeface="Comic Sans MS" pitchFamily="66" charset="0"/>
              </a:rPr>
              <a:t>Example:</a:t>
            </a:r>
          </a:p>
          <a:p>
            <a:endParaRPr lang="en-US" sz="2000" b="1" i="1" dirty="0">
              <a:latin typeface="Comic Sans MS" pitchFamily="66" charset="0"/>
            </a:endParaRPr>
          </a:p>
          <a:p>
            <a:pPr>
              <a:buFont typeface="Arial" charset="0"/>
              <a:buChar char="•"/>
            </a:pPr>
            <a:r>
              <a:rPr lang="en-US" sz="2000" b="1" i="1" dirty="0">
                <a:latin typeface="Comic Sans MS" pitchFamily="66" charset="0"/>
              </a:rPr>
              <a:t>Las Vegas is one of the most surreal cities in the world.   </a:t>
            </a:r>
            <a:r>
              <a:rPr lang="en-US" sz="2000" dirty="0">
                <a:latin typeface="Comic Sans MS" pitchFamily="66" charset="0"/>
              </a:rPr>
              <a:t>(TS)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7696200" cy="140176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800" b="1" dirty="0">
                <a:solidFill>
                  <a:srgbClr val="0070C0"/>
                </a:solidFill>
              </a:rPr>
              <a:t>Practice time!!</a:t>
            </a:r>
            <a:br>
              <a:rPr lang="en-US" sz="3800" b="1" dirty="0">
                <a:solidFill>
                  <a:srgbClr val="0070C0"/>
                </a:solidFill>
              </a:rPr>
            </a:br>
            <a:r>
              <a:rPr lang="en-US" sz="3800" b="1" dirty="0">
                <a:solidFill>
                  <a:srgbClr val="0070C0"/>
                </a:solidFill>
              </a:rPr>
              <a:t>TS OR NOT!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819400"/>
            <a:ext cx="7924800" cy="243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chemeClr val="folHlink"/>
                </a:solidFill>
              </a:rPr>
              <a:t>1. One time in fourth grade I received 3 As and 3 Bs.</a:t>
            </a:r>
            <a:br>
              <a:rPr lang="en-US" dirty="0">
                <a:solidFill>
                  <a:schemeClr val="folHlink"/>
                </a:solidFill>
              </a:rPr>
            </a:br>
            <a:endParaRPr lang="en-US" dirty="0">
              <a:solidFill>
                <a:schemeClr val="folHlink"/>
              </a:solidFill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chemeClr val="folHlink"/>
                </a:solidFill>
              </a:rPr>
              <a:t>2. </a:t>
            </a:r>
            <a:r>
              <a:rPr lang="en-US" dirty="0" err="1">
                <a:solidFill>
                  <a:schemeClr val="folHlink"/>
                </a:solidFill>
              </a:rPr>
              <a:t>Lennie</a:t>
            </a:r>
            <a:r>
              <a:rPr lang="en-US" dirty="0">
                <a:solidFill>
                  <a:schemeClr val="folHlink"/>
                </a:solidFill>
              </a:rPr>
              <a:t>, the main character in </a:t>
            </a:r>
            <a:r>
              <a:rPr lang="en-US" u="sng" dirty="0">
                <a:solidFill>
                  <a:schemeClr val="folHlink"/>
                </a:solidFill>
              </a:rPr>
              <a:t>Of Mice and Men</a:t>
            </a:r>
            <a:r>
              <a:rPr lang="en-US" dirty="0">
                <a:solidFill>
                  <a:schemeClr val="folHlink"/>
                </a:solidFill>
              </a:rPr>
              <a:t>, has a good heart but makes fatal mistakes. </a:t>
            </a:r>
            <a:br>
              <a:rPr lang="en-US" dirty="0">
                <a:solidFill>
                  <a:schemeClr val="folHlink"/>
                </a:solidFill>
              </a:rPr>
            </a:br>
            <a:endParaRPr lang="en-US" dirty="0">
              <a:solidFill>
                <a:schemeClr val="folHlink"/>
              </a:solidFill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chemeClr val="folHlink"/>
                </a:solidFill>
              </a:rPr>
              <a:t>3. 97% of the American population likes ice cream.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43001" y="1752601"/>
            <a:ext cx="686435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>
                <a:solidFill>
                  <a:schemeClr val="folHlink"/>
                </a:solidFill>
              </a:rPr>
              <a:t>Remember – </a:t>
            </a:r>
            <a:r>
              <a:rPr lang="en-US" sz="2000" b="1" u="sng" dirty="0">
                <a:solidFill>
                  <a:schemeClr val="folHlink"/>
                </a:solidFill>
              </a:rPr>
              <a:t>Topic Sentences should not express an accepted fact or detail</a:t>
            </a:r>
            <a:r>
              <a:rPr lang="en-US" sz="2000" b="1" dirty="0">
                <a:solidFill>
                  <a:schemeClr val="folHlink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8001000" cy="46482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>
                <a:solidFill>
                  <a:schemeClr val="folHlink"/>
                </a:solidFill>
              </a:rPr>
              <a:t>4. Scout is the most sympathetic of all the main characters in </a:t>
            </a:r>
            <a:r>
              <a:rPr lang="en-US" sz="2800" u="sng" dirty="0">
                <a:solidFill>
                  <a:schemeClr val="folHlink"/>
                </a:solidFill>
              </a:rPr>
              <a:t>To Kill a Mockingbird.</a:t>
            </a:r>
            <a:br>
              <a:rPr lang="en-US" sz="2800" u="sng" dirty="0">
                <a:solidFill>
                  <a:schemeClr val="folHlink"/>
                </a:solidFill>
              </a:rPr>
            </a:br>
            <a:endParaRPr lang="en-US" sz="2800" u="sng" dirty="0">
              <a:solidFill>
                <a:schemeClr val="folHlink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>
                <a:solidFill>
                  <a:schemeClr val="folHlink"/>
                </a:solidFill>
              </a:rPr>
              <a:t>5. Point Loma High School is the best school in San Diego because it has the most dedicated teachers and spirited students.</a:t>
            </a:r>
            <a:br>
              <a:rPr lang="en-US" sz="2800" dirty="0">
                <a:solidFill>
                  <a:schemeClr val="folHlink"/>
                </a:solidFill>
              </a:rPr>
            </a:br>
            <a:r>
              <a:rPr lang="en-US" sz="2800" dirty="0">
                <a:solidFill>
                  <a:schemeClr val="folHlink"/>
                </a:solidFill>
              </a:rPr>
              <a:t>  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>
                <a:solidFill>
                  <a:schemeClr val="folHlink"/>
                </a:solidFill>
              </a:rPr>
              <a:t>6. Just last week, I went to Staples and bought a day planner and folder to keep track of my homework and other important commitments.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7696200" cy="140176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800" b="1" dirty="0">
                <a:solidFill>
                  <a:srgbClr val="0070C0"/>
                </a:solidFill>
              </a:rPr>
              <a:t>Practice time!!</a:t>
            </a:r>
            <a:br>
              <a:rPr lang="en-US" sz="3800" b="1" dirty="0">
                <a:solidFill>
                  <a:srgbClr val="0070C0"/>
                </a:solidFill>
              </a:rPr>
            </a:br>
            <a:r>
              <a:rPr lang="en-US" sz="3800" b="1" dirty="0">
                <a:solidFill>
                  <a:srgbClr val="0070C0"/>
                </a:solidFill>
              </a:rPr>
              <a:t>TS OR NOT!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04800"/>
            <a:ext cx="7924800" cy="2971800"/>
          </a:xfrm>
        </p:spPr>
        <p:txBody>
          <a:bodyPr>
            <a:normAutofit fontScale="92500"/>
          </a:bodyPr>
          <a:lstStyle/>
          <a:p>
            <a:pPr marL="274320" indent="-274320" algn="ctr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b="1" dirty="0">
                <a:solidFill>
                  <a:srgbClr val="CC0000"/>
                </a:solidFill>
              </a:rPr>
              <a:t>CD – Concrete Details-Red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dirty="0">
              <a:solidFill>
                <a:srgbClr val="CC0000"/>
              </a:solidFill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dirty="0">
              <a:solidFill>
                <a:srgbClr val="CC0000"/>
              </a:solidFill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dirty="0">
                <a:solidFill>
                  <a:srgbClr val="CC0000"/>
                </a:solidFill>
              </a:rPr>
              <a:t>Specific details that support your topic sentence.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dirty="0">
                <a:solidFill>
                  <a:srgbClr val="CC0000"/>
                </a:solidFill>
              </a:rPr>
              <a:t>Direct quotes or paraphrasing pieces of the text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dirty="0">
                <a:solidFill>
                  <a:srgbClr val="CC0000"/>
                </a:solidFill>
              </a:rPr>
              <a:t>Facts and statistics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sz="2800" dirty="0">
              <a:solidFill>
                <a:srgbClr val="CC0000"/>
              </a:solidFill>
            </a:endParaRP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762000" y="3922713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2667000" y="4114801"/>
            <a:ext cx="3124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6389" name="Rectangle 9"/>
          <p:cNvSpPr>
            <a:spLocks noChangeArrowheads="1"/>
          </p:cNvSpPr>
          <p:nvPr/>
        </p:nvSpPr>
        <p:spPr bwMode="auto">
          <a:xfrm>
            <a:off x="685800" y="5226051"/>
            <a:ext cx="7620000" cy="1685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latin typeface="Comic Sans MS" pitchFamily="66" charset="0"/>
              </a:rPr>
              <a:t>For instance, the center of the city is full of different kinds of buildings including a two-thirds scale Eiffel Tower, a giant black glass pyramid, a scaled-down replica of the New York skyline, and a faux Medieval castle. </a:t>
            </a:r>
          </a:p>
          <a:p>
            <a:r>
              <a:rPr lang="en-US" sz="2000" b="1">
                <a:latin typeface="Comic Sans MS" pitchFamily="66" charset="0"/>
              </a:rPr>
              <a:t>(CD)</a:t>
            </a: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1524000" y="3276600"/>
            <a:ext cx="6400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u="sng" dirty="0">
                <a:solidFill>
                  <a:srgbClr val="CC0000"/>
                </a:solidFill>
              </a:rPr>
              <a:t>Use the following TRANSITIONS</a:t>
            </a:r>
          </a:p>
          <a:p>
            <a:pPr eaLnBrk="0" hangingPunct="0">
              <a:buFont typeface="Arial" charset="0"/>
              <a:buChar char="•"/>
            </a:pPr>
            <a:r>
              <a:rPr lang="en-US" sz="2000" dirty="0">
                <a:solidFill>
                  <a:srgbClr val="CC0000"/>
                </a:solidFill>
              </a:rPr>
              <a:t> For instance,   </a:t>
            </a:r>
          </a:p>
          <a:p>
            <a:pPr eaLnBrk="0" hangingPunct="0">
              <a:buFont typeface="Arial" charset="0"/>
              <a:buChar char="•"/>
            </a:pPr>
            <a:r>
              <a:rPr lang="en-US" sz="2000" dirty="0">
                <a:solidFill>
                  <a:srgbClr val="CC0000"/>
                </a:solidFill>
              </a:rPr>
              <a:t> For example,   </a:t>
            </a:r>
          </a:p>
          <a:p>
            <a:pPr eaLnBrk="0" hangingPunct="0">
              <a:buFont typeface="Arial" charset="0"/>
              <a:buChar char="•"/>
            </a:pPr>
            <a:r>
              <a:rPr lang="en-US" sz="2000" dirty="0">
                <a:solidFill>
                  <a:srgbClr val="CC0000"/>
                </a:solidFill>
              </a:rPr>
              <a:t>As an example, </a:t>
            </a:r>
          </a:p>
          <a:p>
            <a:pPr eaLnBrk="0" hangingPunct="0">
              <a:buFont typeface="Arial" charset="0"/>
              <a:buChar char="•"/>
            </a:pPr>
            <a:r>
              <a:rPr lang="en-US" sz="2000" dirty="0">
                <a:solidFill>
                  <a:srgbClr val="CC0000"/>
                </a:solidFill>
              </a:rPr>
              <a:t> Additionally/ Furthermore </a:t>
            </a:r>
          </a:p>
          <a:p>
            <a:pPr eaLnBrk="0" hangingPunct="0">
              <a:buFont typeface="Arial" charset="0"/>
              <a:buChar char="•"/>
            </a:pPr>
            <a:endParaRPr lang="en-US" sz="2000" dirty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1444</TotalTime>
  <Words>889</Words>
  <Application>Microsoft Office PowerPoint</Application>
  <PresentationFormat>On-screen Show (4:3)</PresentationFormat>
  <Paragraphs>143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Century Schoolbook</vt:lpstr>
      <vt:lpstr>Comic Sans MS</vt:lpstr>
      <vt:lpstr>Wingdings</vt:lpstr>
      <vt:lpstr>Wingdings 2</vt:lpstr>
      <vt:lpstr>Oriel</vt:lpstr>
      <vt:lpstr>Warm up:  List as many FACTS about the room as you can. Remember just the facts!!!</vt:lpstr>
      <vt:lpstr>Warm up:  now list at least one comment about each of the facts listed…</vt:lpstr>
      <vt:lpstr>Using the CD/CM  Writing Method to answer constructed response questions  </vt:lpstr>
      <vt:lpstr>PowerPoint Presentation</vt:lpstr>
      <vt:lpstr>1 Chunk Paragraph Format</vt:lpstr>
      <vt:lpstr>TS - Topic Sentence-Blue </vt:lpstr>
      <vt:lpstr>Practice time!! TS OR NOT!</vt:lpstr>
      <vt:lpstr>Practice time!! TS OR NOT!</vt:lpstr>
      <vt:lpstr>PowerPoint Presentation</vt:lpstr>
      <vt:lpstr>PowerPoint Presentation</vt:lpstr>
      <vt:lpstr>Practice time!! CD OR CM</vt:lpstr>
      <vt:lpstr>PowerPoint Presentation</vt:lpstr>
      <vt:lpstr>PowerPoint Presentation</vt:lpstr>
      <vt:lpstr>PowerPoint Presentation</vt:lpstr>
      <vt:lpstr>PowerPoint Presentation</vt:lpstr>
    </vt:vector>
  </TitlesOfParts>
  <Company>PUSD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Jane Schaffer Writing Method</dc:title>
  <dc:creator>Poway High School</dc:creator>
  <cp:lastModifiedBy>Ingram, Carolyn M</cp:lastModifiedBy>
  <cp:revision>104</cp:revision>
  <dcterms:created xsi:type="dcterms:W3CDTF">2006-09-13T14:07:32Z</dcterms:created>
  <dcterms:modified xsi:type="dcterms:W3CDTF">2018-09-24T14:08:28Z</dcterms:modified>
</cp:coreProperties>
</file>